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9" r:id="rId3"/>
    <p:sldId id="382" r:id="rId4"/>
    <p:sldId id="383" r:id="rId5"/>
    <p:sldId id="393" r:id="rId6"/>
    <p:sldId id="392" r:id="rId7"/>
    <p:sldId id="381" r:id="rId8"/>
    <p:sldId id="384" r:id="rId9"/>
    <p:sldId id="390" r:id="rId10"/>
    <p:sldId id="366" r:id="rId11"/>
    <p:sldId id="387" r:id="rId12"/>
    <p:sldId id="388"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Salemann" initials="JS" lastIdx="5" clrIdx="0">
    <p:extLst>
      <p:ext uri="{19B8F6BF-5375-455C-9EA6-DF929625EA0E}">
        <p15:presenceInfo xmlns:p15="http://schemas.microsoft.com/office/powerpoint/2012/main" userId="Jennifer Sale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CC00"/>
    <a:srgbClr val="7B3294"/>
    <a:srgbClr val="376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75" autoAdjust="0"/>
  </p:normalViewPr>
  <p:slideViewPr>
    <p:cSldViewPr snapToGrid="0">
      <p:cViewPr varScale="1">
        <p:scale>
          <a:sx n="99" d="100"/>
          <a:sy n="99" d="100"/>
        </p:scale>
        <p:origin x="25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64" tIns="46582" rIns="93164" bIns="46582" rtlCol="0"/>
          <a:lstStyle>
            <a:lvl1pPr algn="r">
              <a:defRPr sz="1200"/>
            </a:lvl1pPr>
          </a:lstStyle>
          <a:p>
            <a:fld id="{D996E1F1-FB16-490F-B78B-56AAA6E2CA31}" type="datetimeFigureOut">
              <a:rPr lang="en-US" smtClean="0"/>
              <a:t>12/3/2020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64" tIns="46582" rIns="93164" bIns="46582" rtlCol="0" anchor="b"/>
          <a:lstStyle>
            <a:lvl1pPr algn="r">
              <a:defRPr sz="1200"/>
            </a:lvl1pPr>
          </a:lstStyle>
          <a:p>
            <a:fld id="{A436C620-6592-4D64-B98C-D3A402FE5113}" type="slidenum">
              <a:rPr lang="en-US" smtClean="0"/>
              <a:t>‹#›</a:t>
            </a:fld>
            <a:endParaRPr lang="en-US"/>
          </a:p>
        </p:txBody>
      </p:sp>
    </p:spTree>
    <p:extLst>
      <p:ext uri="{BB962C8B-B14F-4D97-AF65-F5344CB8AC3E}">
        <p14:creationId xmlns:p14="http://schemas.microsoft.com/office/powerpoint/2010/main" val="141937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curb ramps at crosswalks in residential neighborhood of Sedro-Woolley at northwest corner of State and Township (near bus stop at Township and State).</a:t>
            </a:r>
          </a:p>
        </p:txBody>
      </p:sp>
      <p:sp>
        <p:nvSpPr>
          <p:cNvPr id="4" name="Slide Number Placeholder 3"/>
          <p:cNvSpPr>
            <a:spLocks noGrp="1"/>
          </p:cNvSpPr>
          <p:nvPr>
            <p:ph type="sldNum" sz="quarter" idx="5"/>
          </p:nvPr>
        </p:nvSpPr>
        <p:spPr/>
        <p:txBody>
          <a:bodyPr/>
          <a:lstStyle/>
          <a:p>
            <a:fld id="{A436C620-6592-4D64-B98C-D3A402FE5113}" type="slidenum">
              <a:rPr lang="en-US" smtClean="0"/>
              <a:t>1</a:t>
            </a:fld>
            <a:endParaRPr lang="en-US"/>
          </a:p>
        </p:txBody>
      </p:sp>
    </p:spTree>
    <p:extLst>
      <p:ext uri="{BB962C8B-B14F-4D97-AF65-F5344CB8AC3E}">
        <p14:creationId xmlns:p14="http://schemas.microsoft.com/office/powerpoint/2010/main" val="13818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10</a:t>
            </a:fld>
            <a:endParaRPr lang="en-US"/>
          </a:p>
        </p:txBody>
      </p:sp>
    </p:spTree>
    <p:extLst>
      <p:ext uri="{BB962C8B-B14F-4D97-AF65-F5344CB8AC3E}">
        <p14:creationId xmlns:p14="http://schemas.microsoft.com/office/powerpoint/2010/main" val="360694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11</a:t>
            </a:fld>
            <a:endParaRPr lang="en-US"/>
          </a:p>
        </p:txBody>
      </p:sp>
    </p:spTree>
    <p:extLst>
      <p:ext uri="{BB962C8B-B14F-4D97-AF65-F5344CB8AC3E}">
        <p14:creationId xmlns:p14="http://schemas.microsoft.com/office/powerpoint/2010/main" val="125222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12</a:t>
            </a:fld>
            <a:endParaRPr lang="en-US"/>
          </a:p>
        </p:txBody>
      </p:sp>
    </p:spTree>
    <p:extLst>
      <p:ext uri="{BB962C8B-B14F-4D97-AF65-F5344CB8AC3E}">
        <p14:creationId xmlns:p14="http://schemas.microsoft.com/office/powerpoint/2010/main" val="201202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6C620-6592-4D64-B98C-D3A402FE5113}" type="slidenum">
              <a:rPr lang="en-US" smtClean="0"/>
              <a:t>2</a:t>
            </a:fld>
            <a:endParaRPr lang="en-US"/>
          </a:p>
        </p:txBody>
      </p:sp>
    </p:spTree>
    <p:extLst>
      <p:ext uri="{BB962C8B-B14F-4D97-AF65-F5344CB8AC3E}">
        <p14:creationId xmlns:p14="http://schemas.microsoft.com/office/powerpoint/2010/main" val="236836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36C620-6592-4D64-B98C-D3A402FE5113}" type="slidenum">
              <a:rPr lang="en-US" smtClean="0"/>
              <a:t>3</a:t>
            </a:fld>
            <a:endParaRPr lang="en-US"/>
          </a:p>
        </p:txBody>
      </p:sp>
    </p:spTree>
    <p:extLst>
      <p:ext uri="{BB962C8B-B14F-4D97-AF65-F5344CB8AC3E}">
        <p14:creationId xmlns:p14="http://schemas.microsoft.com/office/powerpoint/2010/main" val="36104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4</a:t>
            </a:fld>
            <a:endParaRPr lang="en-US"/>
          </a:p>
        </p:txBody>
      </p:sp>
    </p:spTree>
    <p:extLst>
      <p:ext uri="{BB962C8B-B14F-4D97-AF65-F5344CB8AC3E}">
        <p14:creationId xmlns:p14="http://schemas.microsoft.com/office/powerpoint/2010/main" val="297023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5</a:t>
            </a:fld>
            <a:endParaRPr lang="en-US"/>
          </a:p>
        </p:txBody>
      </p:sp>
    </p:spTree>
    <p:extLst>
      <p:ext uri="{BB962C8B-B14F-4D97-AF65-F5344CB8AC3E}">
        <p14:creationId xmlns:p14="http://schemas.microsoft.com/office/powerpoint/2010/main" val="42115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6</a:t>
            </a:fld>
            <a:endParaRPr lang="en-US"/>
          </a:p>
        </p:txBody>
      </p:sp>
    </p:spTree>
    <p:extLst>
      <p:ext uri="{BB962C8B-B14F-4D97-AF65-F5344CB8AC3E}">
        <p14:creationId xmlns:p14="http://schemas.microsoft.com/office/powerpoint/2010/main" val="416608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7</a:t>
            </a:fld>
            <a:endParaRPr lang="en-US"/>
          </a:p>
        </p:txBody>
      </p:sp>
    </p:spTree>
    <p:extLst>
      <p:ext uri="{BB962C8B-B14F-4D97-AF65-F5344CB8AC3E}">
        <p14:creationId xmlns:p14="http://schemas.microsoft.com/office/powerpoint/2010/main" val="89412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8</a:t>
            </a:fld>
            <a:endParaRPr lang="en-US"/>
          </a:p>
        </p:txBody>
      </p:sp>
    </p:spTree>
    <p:extLst>
      <p:ext uri="{BB962C8B-B14F-4D97-AF65-F5344CB8AC3E}">
        <p14:creationId xmlns:p14="http://schemas.microsoft.com/office/powerpoint/2010/main" val="287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6C620-6592-4D64-B98C-D3A402FE5113}" type="slidenum">
              <a:rPr lang="en-US" smtClean="0"/>
              <a:t>9</a:t>
            </a:fld>
            <a:endParaRPr lang="en-US"/>
          </a:p>
        </p:txBody>
      </p:sp>
    </p:spTree>
    <p:extLst>
      <p:ext uri="{BB962C8B-B14F-4D97-AF65-F5344CB8AC3E}">
        <p14:creationId xmlns:p14="http://schemas.microsoft.com/office/powerpoint/2010/main" val="47163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B4B7-2344-4BEF-A1CD-A34BD743672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2C8D92F-218B-438C-888A-E9EBEF148B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97465C-42EE-4F05-BEFD-8AD8E52BD280}"/>
              </a:ext>
            </a:extLst>
          </p:cNvPr>
          <p:cNvSpPr>
            <a:spLocks noGrp="1"/>
          </p:cNvSpPr>
          <p:nvPr>
            <p:ph type="dt" sz="half" idx="10"/>
          </p:nvPr>
        </p:nvSpPr>
        <p:spPr/>
        <p:txBody>
          <a:bodyPr/>
          <a:lstStyle/>
          <a:p>
            <a:fld id="{42A66BF2-4C42-4E30-B4F2-C86E6CAFAF5A}" type="datetime1">
              <a:rPr lang="en-US" smtClean="0"/>
              <a:t>12/3/2020</a:t>
            </a:fld>
            <a:endParaRPr lang="en-US"/>
          </a:p>
        </p:txBody>
      </p:sp>
      <p:sp>
        <p:nvSpPr>
          <p:cNvPr id="5" name="Footer Placeholder 4">
            <a:extLst>
              <a:ext uri="{FF2B5EF4-FFF2-40B4-BE49-F238E27FC236}">
                <a16:creationId xmlns:a16="http://schemas.microsoft.com/office/drawing/2014/main" id="{CB9DF0C5-ECE9-4554-AC0A-CFD4B91D8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E7843-6ACB-4942-81E8-B0F7FA6D07B1}"/>
              </a:ext>
            </a:extLst>
          </p:cNvPr>
          <p:cNvSpPr>
            <a:spLocks noGrp="1"/>
          </p:cNvSpPr>
          <p:nvPr>
            <p:ph type="sldNum" sz="quarter" idx="12"/>
          </p:nvPr>
        </p:nvSpPr>
        <p:spPr/>
        <p:txBody>
          <a:bodyPr/>
          <a:lstStyle>
            <a:lvl1pPr>
              <a:defRPr sz="1200" b="1">
                <a:solidFill>
                  <a:srgbClr val="376392"/>
                </a:solidFill>
                <a:latin typeface="Century Gothic" panose="020B0502020202020204" pitchFamily="34" charset="0"/>
              </a:defRPr>
            </a:lvl1pPr>
          </a:lstStyle>
          <a:p>
            <a:fld id="{1EFE298C-AE77-45E6-8C56-37B4214664DE}" type="slidenum">
              <a:rPr lang="en-US" smtClean="0"/>
              <a:pPr/>
              <a:t>‹#›</a:t>
            </a:fld>
            <a:endParaRPr lang="en-US" dirty="0"/>
          </a:p>
        </p:txBody>
      </p:sp>
    </p:spTree>
    <p:extLst>
      <p:ext uri="{BB962C8B-B14F-4D97-AF65-F5344CB8AC3E}">
        <p14:creationId xmlns:p14="http://schemas.microsoft.com/office/powerpoint/2010/main" val="2200867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F38A-DF10-4F6F-A60A-DF36DAF2D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DCB5B5-91F8-4EDB-9A93-AAD69733E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4EFF-A404-46C2-A1E0-06A7D96157AC}"/>
              </a:ext>
            </a:extLst>
          </p:cNvPr>
          <p:cNvSpPr>
            <a:spLocks noGrp="1"/>
          </p:cNvSpPr>
          <p:nvPr>
            <p:ph type="dt" sz="half" idx="10"/>
          </p:nvPr>
        </p:nvSpPr>
        <p:spPr/>
        <p:txBody>
          <a:bodyPr/>
          <a:lstStyle/>
          <a:p>
            <a:fld id="{B096000F-B9EB-4E89-825C-FBB911D226EB}" type="datetime1">
              <a:rPr lang="en-US" smtClean="0"/>
              <a:t>12/3/2020</a:t>
            </a:fld>
            <a:endParaRPr lang="en-US"/>
          </a:p>
        </p:txBody>
      </p:sp>
      <p:sp>
        <p:nvSpPr>
          <p:cNvPr id="5" name="Footer Placeholder 4">
            <a:extLst>
              <a:ext uri="{FF2B5EF4-FFF2-40B4-BE49-F238E27FC236}">
                <a16:creationId xmlns:a16="http://schemas.microsoft.com/office/drawing/2014/main" id="{212F2C34-4110-4339-917F-4A9D09850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63B1-8031-4600-A689-01EF18F909B4}"/>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395704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AC24D-AC63-4182-808E-2DB2022A4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857F50-D100-46D2-8C31-F6105EF73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512EF-564C-4DC9-86EA-88B5FFFD6172}"/>
              </a:ext>
            </a:extLst>
          </p:cNvPr>
          <p:cNvSpPr>
            <a:spLocks noGrp="1"/>
          </p:cNvSpPr>
          <p:nvPr>
            <p:ph type="dt" sz="half" idx="10"/>
          </p:nvPr>
        </p:nvSpPr>
        <p:spPr/>
        <p:txBody>
          <a:bodyPr/>
          <a:lstStyle/>
          <a:p>
            <a:fld id="{42447743-C87F-47D0-A362-36BBB667F0EC}" type="datetime1">
              <a:rPr lang="en-US" smtClean="0"/>
              <a:t>12/3/2020</a:t>
            </a:fld>
            <a:endParaRPr lang="en-US"/>
          </a:p>
        </p:txBody>
      </p:sp>
      <p:sp>
        <p:nvSpPr>
          <p:cNvPr id="5" name="Footer Placeholder 4">
            <a:extLst>
              <a:ext uri="{FF2B5EF4-FFF2-40B4-BE49-F238E27FC236}">
                <a16:creationId xmlns:a16="http://schemas.microsoft.com/office/drawing/2014/main" id="{BBD77C0E-BF83-4421-A0E8-1B2326C3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5EE97-97C1-4B1D-B986-66F33C25CE09}"/>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250773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DB2B-E28E-4935-8E32-E8D3CA9FD81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1507132-92F9-45C4-944E-76ED8A143E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CE081-DE38-4CF9-8D9A-8FDF8FDD6570}"/>
              </a:ext>
            </a:extLst>
          </p:cNvPr>
          <p:cNvSpPr>
            <a:spLocks noGrp="1"/>
          </p:cNvSpPr>
          <p:nvPr>
            <p:ph type="dt" sz="half" idx="10"/>
          </p:nvPr>
        </p:nvSpPr>
        <p:spPr/>
        <p:txBody>
          <a:bodyPr/>
          <a:lstStyle/>
          <a:p>
            <a:fld id="{825D749F-C363-47B0-9A91-0B3636CB727F}" type="datetime1">
              <a:rPr lang="en-US" smtClean="0"/>
              <a:t>12/3/2020</a:t>
            </a:fld>
            <a:endParaRPr lang="en-US"/>
          </a:p>
        </p:txBody>
      </p:sp>
      <p:sp>
        <p:nvSpPr>
          <p:cNvPr id="5" name="Footer Placeholder 4">
            <a:extLst>
              <a:ext uri="{FF2B5EF4-FFF2-40B4-BE49-F238E27FC236}">
                <a16:creationId xmlns:a16="http://schemas.microsoft.com/office/drawing/2014/main" id="{520C543C-A927-4429-9CB3-4D96AE736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C9A13-BF2A-4C0E-81BB-4C896A3FCEB2}"/>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132802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FA28-B6F8-47A9-9951-FAB127566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83D7F-C800-4CA6-9DD4-E098FE81C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4C51D3-A163-445D-A336-BA007D5AFCD3}"/>
              </a:ext>
            </a:extLst>
          </p:cNvPr>
          <p:cNvSpPr>
            <a:spLocks noGrp="1"/>
          </p:cNvSpPr>
          <p:nvPr>
            <p:ph type="dt" sz="half" idx="10"/>
          </p:nvPr>
        </p:nvSpPr>
        <p:spPr/>
        <p:txBody>
          <a:bodyPr/>
          <a:lstStyle/>
          <a:p>
            <a:fld id="{AD82A517-3BE4-461F-AC86-1A0A7DC7DDBB}" type="datetime1">
              <a:rPr lang="en-US" smtClean="0"/>
              <a:t>12/3/2020</a:t>
            </a:fld>
            <a:endParaRPr lang="en-US"/>
          </a:p>
        </p:txBody>
      </p:sp>
      <p:sp>
        <p:nvSpPr>
          <p:cNvPr id="5" name="Footer Placeholder 4">
            <a:extLst>
              <a:ext uri="{FF2B5EF4-FFF2-40B4-BE49-F238E27FC236}">
                <a16:creationId xmlns:a16="http://schemas.microsoft.com/office/drawing/2014/main" id="{A9A92A55-5282-4A08-98FE-477DADCD5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23607-C228-4F49-A514-24503A00DBD6}"/>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11962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38A3-E20A-46EE-9098-479AB0DA4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8F190-2FB4-47D2-AFB9-7FCF9F3AD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60926-2ABC-4738-A1A4-B1DF9D9C24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992A6-296D-42A2-B12A-31F86451C1C0}"/>
              </a:ext>
            </a:extLst>
          </p:cNvPr>
          <p:cNvSpPr>
            <a:spLocks noGrp="1"/>
          </p:cNvSpPr>
          <p:nvPr>
            <p:ph type="dt" sz="half" idx="10"/>
          </p:nvPr>
        </p:nvSpPr>
        <p:spPr/>
        <p:txBody>
          <a:bodyPr/>
          <a:lstStyle/>
          <a:p>
            <a:fld id="{61CBB146-DE36-4D31-9CCD-73769D9EE860}" type="datetime1">
              <a:rPr lang="en-US" smtClean="0"/>
              <a:t>12/3/2020</a:t>
            </a:fld>
            <a:endParaRPr lang="en-US"/>
          </a:p>
        </p:txBody>
      </p:sp>
      <p:sp>
        <p:nvSpPr>
          <p:cNvPr id="6" name="Footer Placeholder 5">
            <a:extLst>
              <a:ext uri="{FF2B5EF4-FFF2-40B4-BE49-F238E27FC236}">
                <a16:creationId xmlns:a16="http://schemas.microsoft.com/office/drawing/2014/main" id="{622C8BE3-7807-46F9-95F3-9514370AD1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ABAAC4-7DF4-4BB2-8451-28FE28A6346F}"/>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218526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E24E-9139-4ADC-8801-646239FE73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23A022-38A0-4C45-835C-BCC927A9B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D1D87-BF85-432F-8D4A-62B00FA6A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6F63C9-597E-433A-AA81-3394E85FA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694-CE00-4301-A23E-4315912F53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4CFB8-B08B-44CE-8DD1-7273BDDC2C28}"/>
              </a:ext>
            </a:extLst>
          </p:cNvPr>
          <p:cNvSpPr>
            <a:spLocks noGrp="1"/>
          </p:cNvSpPr>
          <p:nvPr>
            <p:ph type="dt" sz="half" idx="10"/>
          </p:nvPr>
        </p:nvSpPr>
        <p:spPr/>
        <p:txBody>
          <a:bodyPr/>
          <a:lstStyle/>
          <a:p>
            <a:fld id="{502D1E15-D35D-4264-8448-0655119A0D65}" type="datetime1">
              <a:rPr lang="en-US" smtClean="0"/>
              <a:t>12/3/2020</a:t>
            </a:fld>
            <a:endParaRPr lang="en-US"/>
          </a:p>
        </p:txBody>
      </p:sp>
      <p:sp>
        <p:nvSpPr>
          <p:cNvPr id="8" name="Footer Placeholder 7">
            <a:extLst>
              <a:ext uri="{FF2B5EF4-FFF2-40B4-BE49-F238E27FC236}">
                <a16:creationId xmlns:a16="http://schemas.microsoft.com/office/drawing/2014/main" id="{7648601C-599A-4704-ADD9-559CF5A22F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CDFE6A-7444-4160-8ABA-62D40EA6F6B0}"/>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259947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4C4C-DEDD-40B6-BB06-211BF5C14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393A4-BB7F-43AB-AD47-FACE2AFB9B32}"/>
              </a:ext>
            </a:extLst>
          </p:cNvPr>
          <p:cNvSpPr>
            <a:spLocks noGrp="1"/>
          </p:cNvSpPr>
          <p:nvPr>
            <p:ph type="dt" sz="half" idx="10"/>
          </p:nvPr>
        </p:nvSpPr>
        <p:spPr/>
        <p:txBody>
          <a:bodyPr/>
          <a:lstStyle/>
          <a:p>
            <a:fld id="{90A8E3CD-80D9-4B5D-A9D9-CE38B7CE4E66}" type="datetime1">
              <a:rPr lang="en-US" smtClean="0"/>
              <a:t>12/3/2020</a:t>
            </a:fld>
            <a:endParaRPr lang="en-US"/>
          </a:p>
        </p:txBody>
      </p:sp>
      <p:sp>
        <p:nvSpPr>
          <p:cNvPr id="4" name="Footer Placeholder 3">
            <a:extLst>
              <a:ext uri="{FF2B5EF4-FFF2-40B4-BE49-F238E27FC236}">
                <a16:creationId xmlns:a16="http://schemas.microsoft.com/office/drawing/2014/main" id="{23E59046-2AD7-465A-8260-40C0ACEAC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5F2BE-8D55-48BC-A690-1250757801D9}"/>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358502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5B9BE-2B5F-43A0-8041-1E6691008D02}"/>
              </a:ext>
            </a:extLst>
          </p:cNvPr>
          <p:cNvSpPr>
            <a:spLocks noGrp="1"/>
          </p:cNvSpPr>
          <p:nvPr>
            <p:ph type="dt" sz="half" idx="10"/>
          </p:nvPr>
        </p:nvSpPr>
        <p:spPr/>
        <p:txBody>
          <a:bodyPr/>
          <a:lstStyle/>
          <a:p>
            <a:fld id="{D90F6D1A-94BC-43D6-B732-8A29683EC582}" type="datetime1">
              <a:rPr lang="en-US" smtClean="0"/>
              <a:t>12/3/2020</a:t>
            </a:fld>
            <a:endParaRPr lang="en-US"/>
          </a:p>
        </p:txBody>
      </p:sp>
      <p:sp>
        <p:nvSpPr>
          <p:cNvPr id="3" name="Footer Placeholder 2">
            <a:extLst>
              <a:ext uri="{FF2B5EF4-FFF2-40B4-BE49-F238E27FC236}">
                <a16:creationId xmlns:a16="http://schemas.microsoft.com/office/drawing/2014/main" id="{721984B7-A4B8-4188-B0E2-0599C0D8B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415C8-7B62-4028-8223-FB2AF26C1B9F}"/>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203124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8DA5-1638-4D07-A874-D758E31E8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65654-0682-4F09-8982-7AC49B86D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997F7-78AC-4212-BCED-57CD01113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1881F-1732-431C-97C5-45B3C8E9D4EE}"/>
              </a:ext>
            </a:extLst>
          </p:cNvPr>
          <p:cNvSpPr>
            <a:spLocks noGrp="1"/>
          </p:cNvSpPr>
          <p:nvPr>
            <p:ph type="dt" sz="half" idx="10"/>
          </p:nvPr>
        </p:nvSpPr>
        <p:spPr/>
        <p:txBody>
          <a:bodyPr/>
          <a:lstStyle/>
          <a:p>
            <a:fld id="{2E5CC001-D44F-4620-95D8-1629CBC3A3F2}" type="datetime1">
              <a:rPr lang="en-US" smtClean="0"/>
              <a:t>12/3/2020</a:t>
            </a:fld>
            <a:endParaRPr lang="en-US"/>
          </a:p>
        </p:txBody>
      </p:sp>
      <p:sp>
        <p:nvSpPr>
          <p:cNvPr id="6" name="Footer Placeholder 5">
            <a:extLst>
              <a:ext uri="{FF2B5EF4-FFF2-40B4-BE49-F238E27FC236}">
                <a16:creationId xmlns:a16="http://schemas.microsoft.com/office/drawing/2014/main" id="{06CB73EC-0BB5-444B-9F92-27E058956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FF800-2BCE-4F21-8687-8C952E1661DE}"/>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180750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27E4-AE54-48BA-B022-D3E1DE52E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4D700B-6D0E-4F1F-91A8-8E60191C7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AE44B-9013-47B3-844D-C476DB5F0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E7F3E-3809-4A6D-BF51-E3E9142CCE02}"/>
              </a:ext>
            </a:extLst>
          </p:cNvPr>
          <p:cNvSpPr>
            <a:spLocks noGrp="1"/>
          </p:cNvSpPr>
          <p:nvPr>
            <p:ph type="dt" sz="half" idx="10"/>
          </p:nvPr>
        </p:nvSpPr>
        <p:spPr/>
        <p:txBody>
          <a:bodyPr/>
          <a:lstStyle/>
          <a:p>
            <a:fld id="{CC762884-30A4-48BB-BC19-CE073A81F89E}" type="datetime1">
              <a:rPr lang="en-US" smtClean="0"/>
              <a:t>12/3/2020</a:t>
            </a:fld>
            <a:endParaRPr lang="en-US"/>
          </a:p>
        </p:txBody>
      </p:sp>
      <p:sp>
        <p:nvSpPr>
          <p:cNvPr id="6" name="Footer Placeholder 5">
            <a:extLst>
              <a:ext uri="{FF2B5EF4-FFF2-40B4-BE49-F238E27FC236}">
                <a16:creationId xmlns:a16="http://schemas.microsoft.com/office/drawing/2014/main" id="{ECBECC3F-46F0-4061-98B8-BE53F6505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5A173-D3F8-458F-9042-2D1CBF1A5E08}"/>
              </a:ext>
            </a:extLst>
          </p:cNvPr>
          <p:cNvSpPr>
            <a:spLocks noGrp="1"/>
          </p:cNvSpPr>
          <p:nvPr>
            <p:ph type="sldNum" sz="quarter" idx="12"/>
          </p:nvPr>
        </p:nvSpPr>
        <p:spPr/>
        <p:txBody>
          <a:bodyPr/>
          <a:lstStyle/>
          <a:p>
            <a:fld id="{1EFE298C-AE77-45E6-8C56-37B4214664DE}" type="slidenum">
              <a:rPr lang="en-US" smtClean="0"/>
              <a:t>‹#›</a:t>
            </a:fld>
            <a:endParaRPr lang="en-US"/>
          </a:p>
        </p:txBody>
      </p:sp>
    </p:spTree>
    <p:extLst>
      <p:ext uri="{BB962C8B-B14F-4D97-AF65-F5344CB8AC3E}">
        <p14:creationId xmlns:p14="http://schemas.microsoft.com/office/powerpoint/2010/main" val="266587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5A37C-CED0-4E75-A1A3-1C95DB350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AD9624-3823-4285-9358-68E49923C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EF03B-6765-4713-A602-F38C40292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11/05/2020</a:t>
            </a:r>
          </a:p>
        </p:txBody>
      </p:sp>
      <p:sp>
        <p:nvSpPr>
          <p:cNvPr id="5" name="Footer Placeholder 4">
            <a:extLst>
              <a:ext uri="{FF2B5EF4-FFF2-40B4-BE49-F238E27FC236}">
                <a16:creationId xmlns:a16="http://schemas.microsoft.com/office/drawing/2014/main" id="{40F1CFA2-7A81-4109-9EA5-C44DA2980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FD5BE-C490-49C9-9C91-748203A14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E298C-AE77-45E6-8C56-37B4214664DE}" type="slidenum">
              <a:rPr lang="en-US" smtClean="0"/>
              <a:t>‹#›</a:t>
            </a:fld>
            <a:endParaRPr lang="en-US" dirty="0"/>
          </a:p>
        </p:txBody>
      </p:sp>
      <p:pic>
        <p:nvPicPr>
          <p:cNvPr id="8" name="Picture 7">
            <a:extLst>
              <a:ext uri="{FF2B5EF4-FFF2-40B4-BE49-F238E27FC236}">
                <a16:creationId xmlns:a16="http://schemas.microsoft.com/office/drawing/2014/main" id="{074C8BB6-220F-4875-B5D1-A139ED72DFF4}"/>
              </a:ext>
            </a:extLst>
          </p:cNvPr>
          <p:cNvPicPr>
            <a:picLocks noChangeAspect="1"/>
          </p:cNvPicPr>
          <p:nvPr userDrawn="1"/>
        </p:nvPicPr>
        <p:blipFill>
          <a:blip r:embed="rId13"/>
          <a:stretch>
            <a:fillRect/>
          </a:stretch>
        </p:blipFill>
        <p:spPr>
          <a:xfrm>
            <a:off x="173594" y="185738"/>
            <a:ext cx="3261643" cy="560881"/>
          </a:xfrm>
          <a:prstGeom prst="rect">
            <a:avLst/>
          </a:prstGeom>
        </p:spPr>
      </p:pic>
      <p:pic>
        <p:nvPicPr>
          <p:cNvPr id="10" name="Picture 9">
            <a:extLst>
              <a:ext uri="{FF2B5EF4-FFF2-40B4-BE49-F238E27FC236}">
                <a16:creationId xmlns:a16="http://schemas.microsoft.com/office/drawing/2014/main" id="{65A8A4E9-C605-4B8A-BD53-1E246258B918}"/>
              </a:ext>
            </a:extLst>
          </p:cNvPr>
          <p:cNvPicPr>
            <a:picLocks noChangeAspect="1"/>
          </p:cNvPicPr>
          <p:nvPr userDrawn="1"/>
        </p:nvPicPr>
        <p:blipFill>
          <a:blip r:embed="rId14"/>
          <a:stretch>
            <a:fillRect/>
          </a:stretch>
        </p:blipFill>
        <p:spPr>
          <a:xfrm>
            <a:off x="9610277" y="136525"/>
            <a:ext cx="2408129" cy="969348"/>
          </a:xfrm>
          <a:prstGeom prst="rect">
            <a:avLst/>
          </a:prstGeom>
        </p:spPr>
      </p:pic>
    </p:spTree>
    <p:extLst>
      <p:ext uri="{BB962C8B-B14F-4D97-AF65-F5344CB8AC3E}">
        <p14:creationId xmlns:p14="http://schemas.microsoft.com/office/powerpoint/2010/main" val="287017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3997" y="1737046"/>
            <a:ext cx="9144000" cy="825391"/>
          </a:xfrm>
        </p:spPr>
        <p:txBody>
          <a:bodyPr>
            <a:noAutofit/>
          </a:bodyPr>
          <a:lstStyle/>
          <a:p>
            <a:r>
              <a:rPr lang="en-US" sz="4000" b="1" dirty="0">
                <a:latin typeface="Calibri" panose="020F0502020204030204" pitchFamily="34" charset="0"/>
                <a:cs typeface="Calibri" panose="020F0502020204030204" pitchFamily="34" charset="0"/>
              </a:rPr>
              <a:t>ADA Advisory Group Meeting #2</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a:xfrm>
            <a:off x="8533108" y="6356350"/>
            <a:ext cx="2743200" cy="365125"/>
          </a:xfrm>
        </p:spPr>
        <p:txBody>
          <a:bodyPr/>
          <a:lstStyle/>
          <a:p>
            <a:fld id="{1EFE298C-AE77-45E6-8C56-37B4214664DE}" type="slidenum">
              <a:rPr lang="en-US" smtClean="0"/>
              <a:pPr/>
              <a:t>1</a:t>
            </a:fld>
            <a:endParaRPr lang="en-US" dirty="0"/>
          </a:p>
        </p:txBody>
      </p:sp>
      <p:sp>
        <p:nvSpPr>
          <p:cNvPr id="5" name="Subtitle 4">
            <a:extLst>
              <a:ext uri="{FF2B5EF4-FFF2-40B4-BE49-F238E27FC236}">
                <a16:creationId xmlns:a16="http://schemas.microsoft.com/office/drawing/2014/main" id="{FD6F01C9-4FD4-4B5B-A1FE-A50215978BA3}"/>
              </a:ext>
            </a:extLst>
          </p:cNvPr>
          <p:cNvSpPr>
            <a:spLocks noGrp="1"/>
          </p:cNvSpPr>
          <p:nvPr>
            <p:ph type="subTitle" idx="1"/>
          </p:nvPr>
        </p:nvSpPr>
        <p:spPr>
          <a:xfrm>
            <a:off x="1131695" y="3627551"/>
            <a:ext cx="9928604" cy="598571"/>
          </a:xfrm>
        </p:spPr>
        <p:txBody>
          <a:bodyPr>
            <a:noAutofit/>
          </a:bodyPr>
          <a:lstStyle/>
          <a:p>
            <a:r>
              <a:rPr lang="en-US" sz="4000" b="1" dirty="0">
                <a:latin typeface="Calibri" panose="020F0502020204030204" pitchFamily="34" charset="0"/>
                <a:cs typeface="Calibri" panose="020F0502020204030204" pitchFamily="34" charset="0"/>
              </a:rPr>
              <a:t>Tuesday, December 8, 2020	 </a:t>
            </a:r>
          </a:p>
          <a:p>
            <a:r>
              <a:rPr lang="en-US" sz="4000" b="1" dirty="0">
                <a:latin typeface="Calibri" panose="020F0502020204030204" pitchFamily="34" charset="0"/>
                <a:cs typeface="Calibri" panose="020F0502020204030204" pitchFamily="34" charset="0"/>
              </a:rPr>
              <a:t>4:00-5:00pm</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83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71511"/>
            <a:ext cx="9144000" cy="775640"/>
          </a:xfrm>
        </p:spPr>
        <p:txBody>
          <a:bodyPr>
            <a:noAutofit/>
          </a:bodyPr>
          <a:lstStyle/>
          <a:p>
            <a:r>
              <a:rPr lang="en-US" sz="4000" b="1" dirty="0">
                <a:latin typeface="Calibri" panose="020F0502020204030204" pitchFamily="34" charset="0"/>
                <a:cs typeface="Calibri" panose="020F0502020204030204" pitchFamily="34" charset="0"/>
              </a:rPr>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Current Activities</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10</a:t>
            </a:fld>
            <a:endParaRPr lang="en-US" dirty="0"/>
          </a:p>
        </p:txBody>
      </p:sp>
      <p:sp>
        <p:nvSpPr>
          <p:cNvPr id="10" name="Subtitle 4">
            <a:extLst>
              <a:ext uri="{FF2B5EF4-FFF2-40B4-BE49-F238E27FC236}">
                <a16:creationId xmlns:a16="http://schemas.microsoft.com/office/drawing/2014/main" id="{B8ED89BD-A33D-48A6-AB1D-2240C6950DB0}"/>
              </a:ext>
            </a:extLst>
          </p:cNvPr>
          <p:cNvSpPr>
            <a:spLocks noGrp="1"/>
          </p:cNvSpPr>
          <p:nvPr>
            <p:ph type="subTitle" idx="1"/>
          </p:nvPr>
        </p:nvSpPr>
        <p:spPr>
          <a:xfrm>
            <a:off x="1376853" y="2430409"/>
            <a:ext cx="9143999" cy="2480441"/>
          </a:xfrm>
        </p:spPr>
        <p:txBody>
          <a:bodyPr>
            <a:noAutofit/>
          </a:bodyPr>
          <a:lstStyle/>
          <a:p>
            <a:pPr marL="914400" lvl="1" indent="-4572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Building Facilities Evaluations</a:t>
            </a:r>
            <a:endParaRPr lang="en-US" sz="2800" dirty="0">
              <a:highlight>
                <a:srgbClr val="FFFF00"/>
              </a:highlight>
              <a:latin typeface="Calibri" panose="020F0502020204030204" pitchFamily="34" charset="0"/>
              <a:cs typeface="Calibri" panose="020F0502020204030204" pitchFamily="34" charset="0"/>
            </a:endParaRPr>
          </a:p>
          <a:p>
            <a:pPr marL="914400" lvl="1" indent="-4572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Parks and Trails Evaluations</a:t>
            </a:r>
            <a:endParaRPr lang="en-US" sz="2800" dirty="0">
              <a:highlight>
                <a:srgbClr val="FFFF00"/>
              </a:highlight>
              <a:latin typeface="Calibri" panose="020F0502020204030204" pitchFamily="34" charset="0"/>
              <a:cs typeface="Calibri" panose="020F0502020204030204" pitchFamily="34" charset="0"/>
            </a:endParaRPr>
          </a:p>
          <a:p>
            <a:pPr algn="l"/>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214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71511"/>
            <a:ext cx="9144000" cy="775640"/>
          </a:xfrm>
        </p:spPr>
        <p:txBody>
          <a:bodyPr>
            <a:noAutofit/>
          </a:bodyPr>
          <a:lstStyle/>
          <a:p>
            <a:r>
              <a:rPr lang="en-US" sz="4000" b="1" dirty="0">
                <a:latin typeface="Calibri" panose="020F0502020204030204" pitchFamily="34" charset="0"/>
                <a:cs typeface="Calibri" panose="020F0502020204030204" pitchFamily="34" charset="0"/>
              </a:rPr>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Public Comments</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11</a:t>
            </a:fld>
            <a:endParaRPr lang="en-US" dirty="0"/>
          </a:p>
        </p:txBody>
      </p:sp>
    </p:spTree>
    <p:extLst>
      <p:ext uri="{BB962C8B-B14F-4D97-AF65-F5344CB8AC3E}">
        <p14:creationId xmlns:p14="http://schemas.microsoft.com/office/powerpoint/2010/main" val="189372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71511"/>
            <a:ext cx="9144000" cy="775640"/>
          </a:xfrm>
        </p:spPr>
        <p:txBody>
          <a:bodyPr>
            <a:noAutofit/>
          </a:bodyPr>
          <a:lstStyle/>
          <a:p>
            <a:r>
              <a:rPr lang="en-US" sz="4000" b="1" dirty="0">
                <a:latin typeface="Calibri" panose="020F0502020204030204" pitchFamily="34" charset="0"/>
                <a:cs typeface="Calibri" panose="020F0502020204030204" pitchFamily="34" charset="0"/>
              </a:rPr>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Next Meeting</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12</a:t>
            </a:fld>
            <a:endParaRPr lang="en-US" dirty="0"/>
          </a:p>
        </p:txBody>
      </p:sp>
      <p:sp>
        <p:nvSpPr>
          <p:cNvPr id="10" name="Subtitle 4">
            <a:extLst>
              <a:ext uri="{FF2B5EF4-FFF2-40B4-BE49-F238E27FC236}">
                <a16:creationId xmlns:a16="http://schemas.microsoft.com/office/drawing/2014/main" id="{B8ED89BD-A33D-48A6-AB1D-2240C6950DB0}"/>
              </a:ext>
            </a:extLst>
          </p:cNvPr>
          <p:cNvSpPr>
            <a:spLocks noGrp="1"/>
          </p:cNvSpPr>
          <p:nvPr>
            <p:ph type="subTitle" idx="1"/>
          </p:nvPr>
        </p:nvSpPr>
        <p:spPr>
          <a:xfrm>
            <a:off x="2312275" y="2911530"/>
            <a:ext cx="7567450" cy="2480441"/>
          </a:xfrm>
        </p:spPr>
        <p:txBody>
          <a:bodyPr>
            <a:noAutofit/>
          </a:bodyPr>
          <a:lstStyle/>
          <a:p>
            <a:pPr lvl="1" algn="l">
              <a:lnSpc>
                <a:spcPct val="100000"/>
              </a:lnSpc>
            </a:pPr>
            <a:r>
              <a:rPr lang="en-US" sz="2800" dirty="0">
                <a:latin typeface="Calibri" panose="020F0502020204030204" pitchFamily="34" charset="0"/>
                <a:cs typeface="Calibri" panose="020F0502020204030204" pitchFamily="34" charset="0"/>
              </a:rPr>
              <a:t>Tuesday, January 12, 2020 at 4pm via Zoom</a:t>
            </a:r>
          </a:p>
          <a:p>
            <a:pPr algn="l"/>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100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3996" y="1220934"/>
            <a:ext cx="9144000" cy="775640"/>
          </a:xfrm>
        </p:spPr>
        <p:txBody>
          <a:bodyPr>
            <a:noAutofit/>
          </a:bodyPr>
          <a:lstStyle/>
          <a:p>
            <a:r>
              <a:rPr lang="en-US" sz="4000" b="1" dirty="0">
                <a:latin typeface="Calibri" panose="020F0502020204030204" pitchFamily="34" charset="0"/>
                <a:cs typeface="Calibri" panose="020F0502020204030204" pitchFamily="34" charset="0"/>
              </a:rPr>
              <a:t>Agenda</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2</a:t>
            </a:fld>
            <a:endParaRPr lang="en-US" dirty="0"/>
          </a:p>
        </p:txBody>
      </p:sp>
      <p:sp>
        <p:nvSpPr>
          <p:cNvPr id="5" name="Subtitle 4">
            <a:extLst>
              <a:ext uri="{FF2B5EF4-FFF2-40B4-BE49-F238E27FC236}">
                <a16:creationId xmlns:a16="http://schemas.microsoft.com/office/drawing/2014/main" id="{FD6F01C9-4FD4-4B5B-A1FE-A50215978BA3}"/>
              </a:ext>
            </a:extLst>
          </p:cNvPr>
          <p:cNvSpPr>
            <a:spLocks noGrp="1"/>
          </p:cNvSpPr>
          <p:nvPr>
            <p:ph type="subTitle" idx="1"/>
          </p:nvPr>
        </p:nvSpPr>
        <p:spPr>
          <a:xfrm>
            <a:off x="1450423" y="2457342"/>
            <a:ext cx="9144000" cy="3438240"/>
          </a:xfrm>
        </p:spPr>
        <p:txBody>
          <a:bodyPr>
            <a:noAutofit/>
          </a:bodyPr>
          <a:lstStyle/>
          <a:p>
            <a:pPr marL="457200" indent="-457200" algn="l">
              <a:lnSpc>
                <a:spcPct val="10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Virtual Workshop Debrief</a:t>
            </a:r>
          </a:p>
          <a:p>
            <a:pPr marL="457200" indent="-457200" algn="l">
              <a:lnSpc>
                <a:spcPct val="10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2020 ADA Barrier Online Survey Findings</a:t>
            </a:r>
          </a:p>
          <a:p>
            <a:pPr marL="457200" indent="-457200" algn="l">
              <a:lnSpc>
                <a:spcPct val="10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Current Activities Update</a:t>
            </a:r>
          </a:p>
          <a:p>
            <a:pPr marL="457200" indent="-457200" algn="l">
              <a:lnSpc>
                <a:spcPct val="10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Public Comments</a:t>
            </a:r>
          </a:p>
          <a:p>
            <a:pPr marL="457200" indent="-457200" algn="l">
              <a:lnSpc>
                <a:spcPct val="10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Next AAG Meeting</a:t>
            </a:r>
          </a:p>
        </p:txBody>
      </p:sp>
    </p:spTree>
    <p:extLst>
      <p:ext uri="{BB962C8B-B14F-4D97-AF65-F5344CB8AC3E}">
        <p14:creationId xmlns:p14="http://schemas.microsoft.com/office/powerpoint/2010/main" val="186228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3996" y="1220934"/>
            <a:ext cx="9144000" cy="775640"/>
          </a:xfrm>
        </p:spPr>
        <p:txBody>
          <a:bodyPr>
            <a:noAutofit/>
          </a:bodyPr>
          <a:lstStyle/>
          <a:p>
            <a:r>
              <a:rPr lang="en-US" sz="4000" b="1" dirty="0">
                <a:latin typeface="Calibri" panose="020F0502020204030204" pitchFamily="34" charset="0"/>
                <a:cs typeface="Calibri" panose="020F0502020204030204" pitchFamily="34" charset="0"/>
              </a:rPr>
              <a:t>Virtual Workshop Debrief</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3</a:t>
            </a:fld>
            <a:endParaRPr lang="en-US" dirty="0"/>
          </a:p>
        </p:txBody>
      </p:sp>
      <p:sp>
        <p:nvSpPr>
          <p:cNvPr id="5" name="Subtitle 4">
            <a:extLst>
              <a:ext uri="{FF2B5EF4-FFF2-40B4-BE49-F238E27FC236}">
                <a16:creationId xmlns:a16="http://schemas.microsoft.com/office/drawing/2014/main" id="{FD6F01C9-4FD4-4B5B-A1FE-A50215978BA3}"/>
              </a:ext>
            </a:extLst>
          </p:cNvPr>
          <p:cNvSpPr>
            <a:spLocks noGrp="1"/>
          </p:cNvSpPr>
          <p:nvPr>
            <p:ph type="subTitle" idx="1"/>
          </p:nvPr>
        </p:nvSpPr>
        <p:spPr>
          <a:xfrm>
            <a:off x="914394" y="2198826"/>
            <a:ext cx="10184529" cy="3960236"/>
          </a:xfrm>
        </p:spPr>
        <p:txBody>
          <a:bodyPr>
            <a:noAutofit/>
          </a:bodyPr>
          <a:lstStyle/>
          <a:p>
            <a:pPr marL="342900" indent="-342900" algn="l">
              <a:lnSpc>
                <a:spcPct val="100000"/>
              </a:lnSpc>
              <a:buFont typeface="Arial" panose="020B0604020202020204" pitchFamily="34" charset="0"/>
              <a:buChar char="•"/>
            </a:pPr>
            <a:r>
              <a:rPr lang="en-US" sz="2800" dirty="0"/>
              <a:t>2 participants not affiliated with Project Team staff or AAG </a:t>
            </a:r>
          </a:p>
          <a:p>
            <a:pPr marL="342900" indent="-342900" algn="l">
              <a:lnSpc>
                <a:spcPct val="100000"/>
              </a:lnSpc>
              <a:buFont typeface="Arial" panose="020B0604020202020204" pitchFamily="34" charset="0"/>
              <a:buChar char="•"/>
            </a:pPr>
            <a:r>
              <a:rPr lang="en-US" sz="2800" dirty="0"/>
              <a:t>Barrier locations provided:</a:t>
            </a:r>
          </a:p>
          <a:p>
            <a:pPr marL="800100" lvl="1" indent="-342900" algn="l">
              <a:lnSpc>
                <a:spcPct val="100000"/>
              </a:lnSpc>
              <a:buFont typeface="Arial" panose="020B0604020202020204" pitchFamily="34" charset="0"/>
              <a:buChar char="•"/>
            </a:pPr>
            <a:r>
              <a:rPr lang="en-US" sz="2400" b="1" dirty="0"/>
              <a:t>Mobile Park and Carriage Court</a:t>
            </a:r>
            <a:r>
              <a:rPr lang="en-US" sz="2400" dirty="0"/>
              <a:t>: problematic sidewalks and curb ramps</a:t>
            </a:r>
          </a:p>
          <a:p>
            <a:pPr marL="800100" lvl="1" indent="-342900" algn="l">
              <a:lnSpc>
                <a:spcPct val="107000"/>
              </a:lnSpc>
              <a:spcBef>
                <a:spcPts val="0"/>
              </a:spcBef>
              <a:buFont typeface="Arial" panose="020B0604020202020204" pitchFamily="34" charset="0"/>
              <a:buChar char="•"/>
            </a:pPr>
            <a:r>
              <a:rPr lang="en-US" sz="2400" b="1" dirty="0"/>
              <a:t>Highway 9 north of SR-20</a:t>
            </a:r>
            <a:r>
              <a:rPr lang="en-US" sz="2400" dirty="0"/>
              <a:t>: curb ramps without tactile pads </a:t>
            </a:r>
          </a:p>
          <a:p>
            <a:pPr marL="800100" lvl="1" indent="-342900" algn="l">
              <a:lnSpc>
                <a:spcPct val="107000"/>
              </a:lnSpc>
              <a:spcBef>
                <a:spcPts val="0"/>
              </a:spcBef>
              <a:buFont typeface="Arial" panose="020B0604020202020204" pitchFamily="34" charset="0"/>
              <a:buChar char="•"/>
            </a:pPr>
            <a:r>
              <a:rPr lang="en-US" sz="2400" b="1" dirty="0"/>
              <a:t>Ferry Street near the old Heritage Bank</a:t>
            </a:r>
            <a:r>
              <a:rPr lang="en-US" sz="2400" dirty="0"/>
              <a:t>: tree roots on south side of Ferry at Puget Street</a:t>
            </a:r>
          </a:p>
          <a:p>
            <a:pPr marL="800100" lvl="1" indent="-342900" algn="l">
              <a:lnSpc>
                <a:spcPct val="107000"/>
              </a:lnSpc>
              <a:spcBef>
                <a:spcPts val="0"/>
              </a:spcBef>
              <a:buFont typeface="Arial" panose="020B0604020202020204" pitchFamily="34" charset="0"/>
              <a:buChar char="•"/>
            </a:pPr>
            <a:r>
              <a:rPr lang="en-US" sz="2400" b="1" dirty="0"/>
              <a:t>State and Township</a:t>
            </a:r>
            <a:r>
              <a:rPr lang="en-US" sz="2400" dirty="0"/>
              <a:t>: missing curb ramps and pedestrian crossings </a:t>
            </a:r>
          </a:p>
          <a:p>
            <a:pPr marL="800100" lvl="1" indent="-342900" algn="l">
              <a:lnSpc>
                <a:spcPct val="107000"/>
              </a:lnSpc>
              <a:spcBef>
                <a:spcPts val="0"/>
              </a:spcBef>
              <a:spcAft>
                <a:spcPts val="800"/>
              </a:spcAft>
              <a:buFont typeface="Arial" panose="020B0604020202020204" pitchFamily="34" charset="0"/>
              <a:buChar char="•"/>
            </a:pPr>
            <a:r>
              <a:rPr lang="en-US" sz="2400" b="1" dirty="0"/>
              <a:t>Bennett Street</a:t>
            </a:r>
            <a:r>
              <a:rPr lang="en-US" sz="2400" dirty="0"/>
              <a:t>: uneven sidewalks</a:t>
            </a:r>
          </a:p>
          <a:p>
            <a:pPr marL="457200" indent="-457200" algn="l">
              <a:lnSpc>
                <a:spcPct val="100000"/>
              </a:lnSpc>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914400" lvl="1" indent="-457200" algn="l">
              <a:lnSpc>
                <a:spcPct val="100000"/>
              </a:lnSpc>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76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990754"/>
            <a:ext cx="9144000" cy="775640"/>
          </a:xfrm>
        </p:spPr>
        <p:txBody>
          <a:bodyPr>
            <a:noAutofit/>
          </a:bodyPr>
          <a:lstStyle/>
          <a:p>
            <a:r>
              <a:rPr lang="en-US" sz="4000" b="1" dirty="0">
                <a:latin typeface="Calibri" panose="020F0502020204030204" pitchFamily="34" charset="0"/>
                <a:cs typeface="Calibri" panose="020F0502020204030204" pitchFamily="34" charset="0"/>
              </a:rPr>
              <a:t>Online Surveys</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4</a:t>
            </a:fld>
            <a:endParaRPr lang="en-US" dirty="0"/>
          </a:p>
        </p:txBody>
      </p:sp>
      <p:sp>
        <p:nvSpPr>
          <p:cNvPr id="5" name="Subtitle 4">
            <a:extLst>
              <a:ext uri="{FF2B5EF4-FFF2-40B4-BE49-F238E27FC236}">
                <a16:creationId xmlns:a16="http://schemas.microsoft.com/office/drawing/2014/main" id="{FD6F01C9-4FD4-4B5B-A1FE-A50215978BA3}"/>
              </a:ext>
            </a:extLst>
          </p:cNvPr>
          <p:cNvSpPr>
            <a:spLocks noGrp="1"/>
          </p:cNvSpPr>
          <p:nvPr>
            <p:ph type="subTitle" idx="1"/>
          </p:nvPr>
        </p:nvSpPr>
        <p:spPr>
          <a:xfrm>
            <a:off x="1219195" y="1934299"/>
            <a:ext cx="9144000" cy="4613646"/>
          </a:xfrm>
        </p:spPr>
        <p:txBody>
          <a:bodyPr>
            <a:noAutofit/>
          </a:bodyPr>
          <a:lstStyle/>
          <a:p>
            <a:pPr marL="342900" indent="-342900" algn="l">
              <a:lnSpc>
                <a:spcPct val="100000"/>
              </a:lnSpc>
              <a:buFont typeface="Arial" panose="020B0604020202020204" pitchFamily="34" charset="0"/>
              <a:buChar char="•"/>
            </a:pPr>
            <a:r>
              <a:rPr lang="en-US" sz="2800" b="1" dirty="0"/>
              <a:t>28 Responses</a:t>
            </a:r>
          </a:p>
          <a:p>
            <a:pPr marL="800100" lvl="1" indent="-342900" algn="l">
              <a:lnSpc>
                <a:spcPct val="100000"/>
              </a:lnSpc>
              <a:buFont typeface="Arial" panose="020B0604020202020204" pitchFamily="34" charset="0"/>
              <a:buChar char="•"/>
            </a:pPr>
            <a:r>
              <a:rPr lang="en-US" sz="2400" dirty="0"/>
              <a:t>Survey Monkey (25) </a:t>
            </a:r>
          </a:p>
          <a:p>
            <a:pPr marL="800100" lvl="1" indent="-342900" algn="l">
              <a:lnSpc>
                <a:spcPct val="100000"/>
              </a:lnSpc>
              <a:buFont typeface="Arial" panose="020B0604020202020204" pitchFamily="34" charset="0"/>
              <a:buChar char="•"/>
            </a:pPr>
            <a:r>
              <a:rPr lang="en-US" sz="2400" dirty="0"/>
              <a:t>Survey123 (3) </a:t>
            </a:r>
          </a:p>
          <a:p>
            <a:pPr marL="342900" indent="-342900" algn="l">
              <a:lnSpc>
                <a:spcPct val="100000"/>
              </a:lnSpc>
              <a:buFont typeface="Arial" panose="020B0604020202020204" pitchFamily="34" charset="0"/>
              <a:buChar char="•"/>
            </a:pPr>
            <a:r>
              <a:rPr lang="en-US" sz="2800" b="1" dirty="0">
                <a:latin typeface="Calibri" panose="020F0502020204030204" pitchFamily="34" charset="0"/>
                <a:cs typeface="Calibri" panose="020F0502020204030204" pitchFamily="34" charset="0"/>
              </a:rPr>
              <a:t>General Observations</a:t>
            </a:r>
          </a:p>
          <a:p>
            <a:pPr marL="800100" lvl="1" indent="-342900" algn="l">
              <a:lnSpc>
                <a:spcPct val="100000"/>
              </a:lnSpc>
              <a:buFont typeface="Arial" panose="020B0604020202020204" pitchFamily="34" charset="0"/>
              <a:buChar char="•"/>
            </a:pPr>
            <a:r>
              <a:rPr lang="en-US" sz="2400" dirty="0"/>
              <a:t>Trail design </a:t>
            </a:r>
          </a:p>
          <a:p>
            <a:pPr marL="800100" lvl="1" indent="-342900" algn="l">
              <a:lnSpc>
                <a:spcPct val="100000"/>
              </a:lnSpc>
              <a:buFont typeface="Arial" panose="020B0604020202020204" pitchFamily="34" charset="0"/>
              <a:buChar char="•"/>
            </a:pPr>
            <a:r>
              <a:rPr lang="en-US" sz="2400" dirty="0"/>
              <a:t>Maintenance/obstacle clearing</a:t>
            </a:r>
          </a:p>
          <a:p>
            <a:pPr marL="800100" lvl="1" indent="-342900" algn="l">
              <a:lnSpc>
                <a:spcPct val="100000"/>
              </a:lnSpc>
              <a:buFont typeface="Arial" panose="020B0604020202020204" pitchFamily="34" charset="0"/>
              <a:buChar char="•"/>
            </a:pPr>
            <a:r>
              <a:rPr lang="en-US" sz="2400" dirty="0"/>
              <a:t>Traffic signal phasing/timing</a:t>
            </a:r>
          </a:p>
          <a:p>
            <a:pPr marL="800100" lvl="1" indent="-342900" algn="l">
              <a:lnSpc>
                <a:spcPct val="100000"/>
              </a:lnSpc>
              <a:buFont typeface="Arial" panose="020B0604020202020204" pitchFamily="34" charset="0"/>
              <a:buChar char="•"/>
            </a:pPr>
            <a:r>
              <a:rPr lang="en-US" sz="2400" dirty="0"/>
              <a:t>Sidewalk barriers: cracks, lack of ramps, lack of sidewalks</a:t>
            </a:r>
          </a:p>
          <a:p>
            <a:pPr marL="800100" lvl="1" indent="-342900" algn="l">
              <a:lnSpc>
                <a:spcPct val="100000"/>
              </a:lnSpc>
              <a:buFont typeface="Arial" panose="020B0604020202020204" pitchFamily="34" charset="0"/>
              <a:buChar char="•"/>
            </a:pPr>
            <a:r>
              <a:rPr lang="en-US" sz="2400" dirty="0"/>
              <a:t>Barriers in the vicinity of schools</a:t>
            </a:r>
          </a:p>
          <a:p>
            <a:pPr marL="800100" lvl="1" indent="-342900" algn="l">
              <a:lnSpc>
                <a:spcPct val="100000"/>
              </a:lnSpc>
              <a:buFont typeface="Arial" panose="020B0604020202020204" pitchFamily="34" charset="0"/>
              <a:buChar char="•"/>
            </a:pPr>
            <a:r>
              <a:rPr lang="en-US" sz="2400" dirty="0"/>
              <a:t>Communication and employment</a:t>
            </a:r>
          </a:p>
          <a:p>
            <a:pPr lvl="1" algn="l">
              <a:lnSpc>
                <a:spcPct val="100000"/>
              </a:lnSpc>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20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246EF0-98B8-4769-AB21-077B30F54EE2}"/>
              </a:ext>
            </a:extLst>
          </p:cNvPr>
          <p:cNvSpPr>
            <a:spLocks noGrp="1"/>
          </p:cNvSpPr>
          <p:nvPr>
            <p:ph type="sldNum" sz="quarter" idx="12"/>
          </p:nvPr>
        </p:nvSpPr>
        <p:spPr/>
        <p:txBody>
          <a:bodyPr/>
          <a:lstStyle/>
          <a:p>
            <a:fld id="{1EFE298C-AE77-45E6-8C56-37B4214664DE}" type="slidenum">
              <a:rPr lang="en-US" smtClean="0"/>
              <a:t>5</a:t>
            </a:fld>
            <a:endParaRPr lang="en-US"/>
          </a:p>
        </p:txBody>
      </p:sp>
      <p:pic>
        <p:nvPicPr>
          <p:cNvPr id="3" name="Picture 2" descr="Map of public barrier locations by platform: ArcGIS Survey123, SurveyMonkey and Virtual Workshop. Most barriers are located south of SR 20 in the residential neighborhoods of Sedro-Woolley. ">
            <a:extLst>
              <a:ext uri="{FF2B5EF4-FFF2-40B4-BE49-F238E27FC236}">
                <a16:creationId xmlns:a16="http://schemas.microsoft.com/office/drawing/2014/main" id="{88EC9E42-EE2C-4435-AAF5-1FEF498BDFB5}"/>
              </a:ext>
            </a:extLst>
          </p:cNvPr>
          <p:cNvPicPr>
            <a:picLocks noChangeAspect="1"/>
          </p:cNvPicPr>
          <p:nvPr/>
        </p:nvPicPr>
        <p:blipFill>
          <a:blip r:embed="rId3"/>
          <a:stretch>
            <a:fillRect/>
          </a:stretch>
        </p:blipFill>
        <p:spPr>
          <a:xfrm>
            <a:off x="923203" y="47153"/>
            <a:ext cx="10345594" cy="6763694"/>
          </a:xfrm>
          <a:prstGeom prst="rect">
            <a:avLst/>
          </a:prstGeom>
        </p:spPr>
      </p:pic>
      <p:sp>
        <p:nvSpPr>
          <p:cNvPr id="2" name="Title 1">
            <a:extLst>
              <a:ext uri="{FF2B5EF4-FFF2-40B4-BE49-F238E27FC236}">
                <a16:creationId xmlns:a16="http://schemas.microsoft.com/office/drawing/2014/main" id="{19D2794C-6607-4AC7-B87A-6B066DF9944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Public Outreach Barrier Locations map</a:t>
            </a:r>
          </a:p>
        </p:txBody>
      </p:sp>
    </p:spTree>
    <p:extLst>
      <p:ext uri="{BB962C8B-B14F-4D97-AF65-F5344CB8AC3E}">
        <p14:creationId xmlns:p14="http://schemas.microsoft.com/office/powerpoint/2010/main" val="321367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246EF0-98B8-4769-AB21-077B30F54EE2}"/>
              </a:ext>
            </a:extLst>
          </p:cNvPr>
          <p:cNvSpPr>
            <a:spLocks noGrp="1"/>
          </p:cNvSpPr>
          <p:nvPr>
            <p:ph type="sldNum" sz="quarter" idx="12"/>
          </p:nvPr>
        </p:nvSpPr>
        <p:spPr/>
        <p:txBody>
          <a:bodyPr/>
          <a:lstStyle/>
          <a:p>
            <a:fld id="{1EFE298C-AE77-45E6-8C56-37B4214664DE}" type="slidenum">
              <a:rPr lang="en-US" smtClean="0"/>
              <a:t>6</a:t>
            </a:fld>
            <a:endParaRPr lang="en-US"/>
          </a:p>
        </p:txBody>
      </p:sp>
      <p:pic>
        <p:nvPicPr>
          <p:cNvPr id="3" name="Picture 2" descr="Map of public barrier locations by platform overlaying Transportation Improvement Program fifty foot buffer. There is overlap between public outreach identified barriers streets and intersections where the City has planned improvements.  ">
            <a:extLst>
              <a:ext uri="{FF2B5EF4-FFF2-40B4-BE49-F238E27FC236}">
                <a16:creationId xmlns:a16="http://schemas.microsoft.com/office/drawing/2014/main" id="{6423E94F-8109-4948-9D12-718D429BA182}"/>
              </a:ext>
            </a:extLst>
          </p:cNvPr>
          <p:cNvPicPr>
            <a:picLocks noChangeAspect="1"/>
          </p:cNvPicPr>
          <p:nvPr/>
        </p:nvPicPr>
        <p:blipFill>
          <a:blip r:embed="rId3"/>
          <a:stretch>
            <a:fillRect/>
          </a:stretch>
        </p:blipFill>
        <p:spPr>
          <a:xfrm>
            <a:off x="889861" y="37626"/>
            <a:ext cx="10412278" cy="6782747"/>
          </a:xfrm>
          <a:prstGeom prst="rect">
            <a:avLst/>
          </a:prstGeom>
        </p:spPr>
      </p:pic>
      <p:sp>
        <p:nvSpPr>
          <p:cNvPr id="2" name="Title 1">
            <a:extLst>
              <a:ext uri="{FF2B5EF4-FFF2-40B4-BE49-F238E27FC236}">
                <a16:creationId xmlns:a16="http://schemas.microsoft.com/office/drawing/2014/main" id="{7868C624-0560-4E61-86CC-902154375F7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Public Outreach Barrier locations map with Fifty Foot TIP buffer. </a:t>
            </a:r>
          </a:p>
        </p:txBody>
      </p:sp>
    </p:spTree>
    <p:extLst>
      <p:ext uri="{BB962C8B-B14F-4D97-AF65-F5344CB8AC3E}">
        <p14:creationId xmlns:p14="http://schemas.microsoft.com/office/powerpoint/2010/main" val="24691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64010"/>
            <a:ext cx="9144000" cy="775640"/>
          </a:xfrm>
        </p:spPr>
        <p:txBody>
          <a:bodyPr>
            <a:noAutofit/>
          </a:bodyPr>
          <a:lstStyle/>
          <a:p>
            <a:r>
              <a:rPr lang="en-US" sz="3200" b="1" dirty="0">
                <a:latin typeface="Calibri" panose="020F0502020204030204" pitchFamily="34" charset="0"/>
                <a:cs typeface="Calibri" panose="020F0502020204030204" pitchFamily="34" charset="0"/>
              </a:rPr>
              <a:t>Top Priority </a:t>
            </a:r>
            <a:r>
              <a:rPr lang="en-US" sz="3600" b="1" dirty="0">
                <a:latin typeface="Calibri" panose="020F0502020204030204" pitchFamily="34" charset="0"/>
                <a:cs typeface="Calibri" panose="020F0502020204030204" pitchFamily="34" charset="0"/>
              </a:rPr>
              <a:t>Barrier</a:t>
            </a:r>
            <a:r>
              <a:rPr lang="en-US" sz="3200" b="1" dirty="0">
                <a:latin typeface="Calibri" panose="020F0502020204030204" pitchFamily="34" charset="0"/>
                <a:cs typeface="Calibri" panose="020F0502020204030204" pitchFamily="34" charset="0"/>
              </a:rPr>
              <a:t> Types – Ranked Comparison</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7</a:t>
            </a:fld>
            <a:endParaRPr lang="en-US" dirty="0"/>
          </a:p>
        </p:txBody>
      </p:sp>
      <p:graphicFrame>
        <p:nvGraphicFramePr>
          <p:cNvPr id="10" name="Table 9">
            <a:extLst>
              <a:ext uri="{FF2B5EF4-FFF2-40B4-BE49-F238E27FC236}">
                <a16:creationId xmlns:a16="http://schemas.microsoft.com/office/drawing/2014/main" id="{94BF419C-5A5F-45A5-99C6-72DC0D5A7948}"/>
              </a:ext>
            </a:extLst>
          </p:cNvPr>
          <p:cNvGraphicFramePr>
            <a:graphicFrameLocks noGrp="1"/>
          </p:cNvGraphicFramePr>
          <p:nvPr>
            <p:extLst>
              <p:ext uri="{D42A27DB-BD31-4B8C-83A1-F6EECF244321}">
                <p14:modId xmlns:p14="http://schemas.microsoft.com/office/powerpoint/2010/main" val="487203226"/>
              </p:ext>
            </p:extLst>
          </p:nvPr>
        </p:nvGraphicFramePr>
        <p:xfrm>
          <a:off x="755364" y="2086252"/>
          <a:ext cx="10598435" cy="4199947"/>
        </p:xfrm>
        <a:graphic>
          <a:graphicData uri="http://schemas.openxmlformats.org/drawingml/2006/table">
            <a:tbl>
              <a:tblPr firstRow="1" firstCol="1" bandRow="1"/>
              <a:tblGrid>
                <a:gridCol w="694091">
                  <a:extLst>
                    <a:ext uri="{9D8B030D-6E8A-4147-A177-3AD203B41FA5}">
                      <a16:colId xmlns:a16="http://schemas.microsoft.com/office/drawing/2014/main" val="227184723"/>
                    </a:ext>
                  </a:extLst>
                </a:gridCol>
                <a:gridCol w="3800276">
                  <a:extLst>
                    <a:ext uri="{9D8B030D-6E8A-4147-A177-3AD203B41FA5}">
                      <a16:colId xmlns:a16="http://schemas.microsoft.com/office/drawing/2014/main" val="772694038"/>
                    </a:ext>
                  </a:extLst>
                </a:gridCol>
                <a:gridCol w="807312">
                  <a:extLst>
                    <a:ext uri="{9D8B030D-6E8A-4147-A177-3AD203B41FA5}">
                      <a16:colId xmlns:a16="http://schemas.microsoft.com/office/drawing/2014/main" val="4130953273"/>
                    </a:ext>
                  </a:extLst>
                </a:gridCol>
                <a:gridCol w="689170">
                  <a:extLst>
                    <a:ext uri="{9D8B030D-6E8A-4147-A177-3AD203B41FA5}">
                      <a16:colId xmlns:a16="http://schemas.microsoft.com/office/drawing/2014/main" val="2927470977"/>
                    </a:ext>
                  </a:extLst>
                </a:gridCol>
                <a:gridCol w="3984720">
                  <a:extLst>
                    <a:ext uri="{9D8B030D-6E8A-4147-A177-3AD203B41FA5}">
                      <a16:colId xmlns:a16="http://schemas.microsoft.com/office/drawing/2014/main" val="2001244227"/>
                    </a:ext>
                  </a:extLst>
                </a:gridCol>
                <a:gridCol w="622866">
                  <a:extLst>
                    <a:ext uri="{9D8B030D-6E8A-4147-A177-3AD203B41FA5}">
                      <a16:colId xmlns:a16="http://schemas.microsoft.com/office/drawing/2014/main" val="1282167784"/>
                    </a:ext>
                  </a:extLst>
                </a:gridCol>
              </a:tblGrid>
              <a:tr h="429768">
                <a:tc>
                  <a:txBody>
                    <a:bodyPr/>
                    <a:lstStyle/>
                    <a:p>
                      <a:pPr algn="ctr" fontAlgn="ctr"/>
                      <a:r>
                        <a:rPr lang="en-US" sz="1800" b="1" i="0" u="none" strike="noStrike" dirty="0">
                          <a:solidFill>
                            <a:srgbClr val="FFFFFF"/>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Calibri" panose="020F0502020204030204" pitchFamily="34" charset="0"/>
                        </a:rPr>
                        <a:t>SurveyMonkey (23 responses)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Score</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ArcGIS Survey123 (3 responses)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Score</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862272751"/>
                  </a:ext>
                </a:extLst>
              </a:tr>
              <a:tr h="1026979">
                <a:tc>
                  <a:txBody>
                    <a:bodyPr/>
                    <a:lstStyle/>
                    <a:p>
                      <a:pPr algn="ctr" fontAlgn="ctr"/>
                      <a:r>
                        <a:rPr lang="en-US" sz="1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tabLst/>
                      </a:pPr>
                      <a:r>
                        <a:rPr lang="en-US" sz="1800" b="1" i="0" u="none" strike="noStrike" dirty="0">
                          <a:solidFill>
                            <a:srgbClr val="000000"/>
                          </a:solidFill>
                          <a:effectLst/>
                          <a:latin typeface="Calibri" panose="020F0502020204030204" pitchFamily="34" charset="0"/>
                        </a:rPr>
                        <a:t>Fixed Objects Blocking Path of Travel, Overgrown Vegetation in Path of Travel, Sidewalk Cracks/Bumps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Pedestrian Crossings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71417"/>
                  </a:ext>
                </a:extLst>
              </a:tr>
              <a:tr h="548640">
                <a:tc>
                  <a:txBody>
                    <a:bodyPr/>
                    <a:lstStyle/>
                    <a:p>
                      <a:pPr algn="ctr" fontAlgn="ctr"/>
                      <a:r>
                        <a:rPr lang="en-US" sz="18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Curb Ramps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Accessible Pedestrian Signals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556354"/>
                  </a:ext>
                </a:extLst>
              </a:tr>
              <a:tr h="548640">
                <a:tc>
                  <a:txBody>
                    <a:bodyPr/>
                    <a:lstStyle/>
                    <a:p>
                      <a:pPr algn="ctr" fontAlgn="ctr"/>
                      <a:r>
                        <a:rPr lang="en-US" sz="18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Accessible Pedestrian Signals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Curb Ramps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984736"/>
                  </a:ext>
                </a:extLst>
              </a:tr>
              <a:tr h="548640">
                <a:tc>
                  <a:txBody>
                    <a:bodyPr/>
                    <a:lstStyle/>
                    <a:p>
                      <a:pPr algn="ctr" fontAlgn="ctr"/>
                      <a:r>
                        <a:rPr lang="en-US" sz="18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0" i="0" u="none" strike="noStrike" dirty="0">
                          <a:solidFill>
                            <a:srgbClr val="000000"/>
                          </a:solidFill>
                          <a:effectLst/>
                          <a:latin typeface="Calibri" panose="020F0502020204030204" pitchFamily="34" charset="0"/>
                        </a:rPr>
                        <a:t>Missing Pedestrian Crossings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1" i="0" u="none" strike="noStrike" dirty="0">
                          <a:solidFill>
                            <a:srgbClr val="000000"/>
                          </a:solidFill>
                          <a:effectLst/>
                          <a:latin typeface="Calibri" panose="020F0502020204030204" pitchFamily="34" charset="0"/>
                        </a:rPr>
                        <a:t>Sidewalk Cracks/Bumps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263960"/>
                  </a:ext>
                </a:extLst>
              </a:tr>
              <a:tr h="548640">
                <a:tc>
                  <a:txBody>
                    <a:bodyPr/>
                    <a:lstStyle/>
                    <a:p>
                      <a:pPr algn="ctr" fontAlgn="ctr"/>
                      <a:r>
                        <a:rPr lang="en-US" sz="18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09538" indent="0" algn="l" fontAlgn="ctr"/>
                      <a:r>
                        <a:rPr lang="en-US" sz="1800" b="1" i="0" u="none" strike="noStrike" dirty="0">
                          <a:solidFill>
                            <a:srgbClr val="000000"/>
                          </a:solidFill>
                          <a:effectLst/>
                          <a:latin typeface="Calibri" panose="020F0502020204030204" pitchFamily="34" charset="0"/>
                        </a:rPr>
                        <a:t>Fixed Objects Blocking Path of Travel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476728"/>
                  </a:ext>
                </a:extLst>
              </a:tr>
              <a:tr h="548640">
                <a:tc>
                  <a:txBody>
                    <a:bodyPr/>
                    <a:lstStyle/>
                    <a:p>
                      <a:pPr algn="ctr" fontAlgn="ctr"/>
                      <a:r>
                        <a:rPr lang="en-US" sz="18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538" indent="0" algn="l" fontAlgn="ctr"/>
                      <a:r>
                        <a:rPr lang="en-US" sz="1800" b="1" i="0" u="none" strike="noStrike" dirty="0">
                          <a:solidFill>
                            <a:srgbClr val="000000"/>
                          </a:solidFill>
                          <a:effectLst/>
                          <a:latin typeface="Calibri" panose="020F0502020204030204" pitchFamily="34" charset="0"/>
                        </a:rPr>
                        <a:t>Overgrown Vegetation in Path of Travel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75012"/>
                  </a:ext>
                </a:extLst>
              </a:tr>
            </a:tbl>
          </a:graphicData>
        </a:graphic>
      </p:graphicFrame>
    </p:spTree>
    <p:extLst>
      <p:ext uri="{BB962C8B-B14F-4D97-AF65-F5344CB8AC3E}">
        <p14:creationId xmlns:p14="http://schemas.microsoft.com/office/powerpoint/2010/main" val="295180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64010"/>
            <a:ext cx="9144000" cy="775640"/>
          </a:xfrm>
        </p:spPr>
        <p:txBody>
          <a:bodyPr>
            <a:noAutofit/>
          </a:bodyPr>
          <a:lstStyle/>
          <a:p>
            <a:r>
              <a:rPr lang="en-US" sz="3600" b="1" dirty="0">
                <a:latin typeface="Calibri" panose="020F0502020204030204" pitchFamily="34" charset="0"/>
                <a:cs typeface="Calibri" panose="020F0502020204030204" pitchFamily="34" charset="0"/>
              </a:rPr>
              <a:t>Top Priority Locations – Ranked Comparison</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8</a:t>
            </a:fld>
            <a:endParaRPr lang="en-US" dirty="0"/>
          </a:p>
        </p:txBody>
      </p:sp>
      <p:graphicFrame>
        <p:nvGraphicFramePr>
          <p:cNvPr id="4" name="Table 3">
            <a:extLst>
              <a:ext uri="{FF2B5EF4-FFF2-40B4-BE49-F238E27FC236}">
                <a16:creationId xmlns:a16="http://schemas.microsoft.com/office/drawing/2014/main" id="{DF5DC413-4361-4D7F-A514-728CA6ECC2BB}"/>
              </a:ext>
            </a:extLst>
          </p:cNvPr>
          <p:cNvGraphicFramePr>
            <a:graphicFrameLocks noGrp="1"/>
          </p:cNvGraphicFramePr>
          <p:nvPr>
            <p:extLst>
              <p:ext uri="{D42A27DB-BD31-4B8C-83A1-F6EECF244321}">
                <p14:modId xmlns:p14="http://schemas.microsoft.com/office/powerpoint/2010/main" val="1858535640"/>
              </p:ext>
            </p:extLst>
          </p:nvPr>
        </p:nvGraphicFramePr>
        <p:xfrm>
          <a:off x="838200" y="2073540"/>
          <a:ext cx="10416653" cy="4282810"/>
        </p:xfrm>
        <a:graphic>
          <a:graphicData uri="http://schemas.openxmlformats.org/drawingml/2006/table">
            <a:tbl>
              <a:tblPr firstRow="1" firstCol="1" bandRow="1"/>
              <a:tblGrid>
                <a:gridCol w="689553">
                  <a:extLst>
                    <a:ext uri="{9D8B030D-6E8A-4147-A177-3AD203B41FA5}">
                      <a16:colId xmlns:a16="http://schemas.microsoft.com/office/drawing/2014/main" val="2005990864"/>
                    </a:ext>
                  </a:extLst>
                </a:gridCol>
                <a:gridCol w="3775425">
                  <a:extLst>
                    <a:ext uri="{9D8B030D-6E8A-4147-A177-3AD203B41FA5}">
                      <a16:colId xmlns:a16="http://schemas.microsoft.com/office/drawing/2014/main" val="2020282626"/>
                    </a:ext>
                  </a:extLst>
                </a:gridCol>
                <a:gridCol w="802033">
                  <a:extLst>
                    <a:ext uri="{9D8B030D-6E8A-4147-A177-3AD203B41FA5}">
                      <a16:colId xmlns:a16="http://schemas.microsoft.com/office/drawing/2014/main" val="2087144865"/>
                    </a:ext>
                  </a:extLst>
                </a:gridCol>
                <a:gridCol w="684664">
                  <a:extLst>
                    <a:ext uri="{9D8B030D-6E8A-4147-A177-3AD203B41FA5}">
                      <a16:colId xmlns:a16="http://schemas.microsoft.com/office/drawing/2014/main" val="1134758999"/>
                    </a:ext>
                  </a:extLst>
                </a:gridCol>
                <a:gridCol w="3775425">
                  <a:extLst>
                    <a:ext uri="{9D8B030D-6E8A-4147-A177-3AD203B41FA5}">
                      <a16:colId xmlns:a16="http://schemas.microsoft.com/office/drawing/2014/main" val="1238169521"/>
                    </a:ext>
                  </a:extLst>
                </a:gridCol>
                <a:gridCol w="689553">
                  <a:extLst>
                    <a:ext uri="{9D8B030D-6E8A-4147-A177-3AD203B41FA5}">
                      <a16:colId xmlns:a16="http://schemas.microsoft.com/office/drawing/2014/main" val="3194191177"/>
                    </a:ext>
                  </a:extLst>
                </a:gridCol>
              </a:tblGrid>
              <a:tr h="432805">
                <a:tc>
                  <a:txBody>
                    <a:bodyPr/>
                    <a:lstStyle/>
                    <a:p>
                      <a:pPr algn="ctr" fontAlgn="ctr"/>
                      <a:r>
                        <a:rPr lang="en-US" sz="1800" b="1" i="0" u="none" strike="noStrike" dirty="0">
                          <a:solidFill>
                            <a:srgbClr val="FFFFFF"/>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dirty="0">
                          <a:solidFill>
                            <a:srgbClr val="FFFFFF"/>
                          </a:solidFill>
                          <a:effectLst/>
                          <a:latin typeface="Calibri" panose="020F0502020204030204" pitchFamily="34" charset="0"/>
                        </a:rPr>
                        <a:t>SurveyMonkey (22 responses)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Score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ArcGIS Survey123 (3 responses)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1" i="0" u="none" strike="noStrike">
                          <a:solidFill>
                            <a:srgbClr val="FFFFFF"/>
                          </a:solidFill>
                          <a:effectLst/>
                          <a:latin typeface="Calibri" panose="020F0502020204030204" pitchFamily="34" charset="0"/>
                        </a:rPr>
                        <a:t>Score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68928552"/>
                  </a:ext>
                </a:extLst>
              </a:tr>
              <a:tr h="548640">
                <a:tc>
                  <a:txBody>
                    <a:bodyPr/>
                    <a:lstStyle/>
                    <a:p>
                      <a:pPr algn="ctr" fontAlgn="ctr"/>
                      <a:r>
                        <a:rPr lang="en-US" sz="18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Grocery Stores/Retail Shopping Centers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Schools/Libraries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323990"/>
                  </a:ext>
                </a:extLst>
              </a:tr>
              <a:tr h="548640">
                <a:tc>
                  <a:txBody>
                    <a:bodyPr/>
                    <a:lstStyle/>
                    <a:p>
                      <a:pPr algn="ctr" fontAlgn="ctr"/>
                      <a:r>
                        <a:rPr lang="en-US" sz="18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Transit Centers/Stops/Routes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Senior Center/Elderly Care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9954"/>
                  </a:ext>
                </a:extLst>
              </a:tr>
              <a:tr h="548640">
                <a:tc>
                  <a:txBody>
                    <a:bodyPr/>
                    <a:lstStyle/>
                    <a:p>
                      <a:pPr algn="ctr" fontAlgn="ctr"/>
                      <a:r>
                        <a:rPr lang="en-US" sz="18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Senior Center/Elderly Care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Grocery Stores/Retail Shopping Centers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651774"/>
                  </a:ext>
                </a:extLst>
              </a:tr>
              <a:tr h="548640">
                <a:tc>
                  <a:txBody>
                    <a:bodyPr/>
                    <a:lstStyle/>
                    <a:p>
                      <a:pPr algn="ctr" fontAlgn="ctr"/>
                      <a:r>
                        <a:rPr lang="en-US" sz="18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Schools/Libraries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Transit Centers/Stops/Routes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686735"/>
                  </a:ext>
                </a:extLst>
              </a:tr>
              <a:tr h="548640">
                <a:tc>
                  <a:txBody>
                    <a:bodyPr/>
                    <a:lstStyle/>
                    <a:p>
                      <a:pPr algn="ctr" fontAlgn="ctr"/>
                      <a:r>
                        <a:rPr lang="en-US" sz="18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Local Government Buildings/Post Offices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Local Government Buildings/Post Offices, Parks/Trails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704581"/>
                  </a:ext>
                </a:extLst>
              </a:tr>
              <a:tr h="548640">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panose="020F0502020204030204" pitchFamily="34" charset="0"/>
                        </a:rPr>
                        <a:t>Parks/Trails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My residence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95385"/>
                  </a:ext>
                </a:extLst>
              </a:tr>
              <a:tr h="548640">
                <a:tc>
                  <a:txBody>
                    <a:bodyPr/>
                    <a:lstStyle/>
                    <a:p>
                      <a:pPr algn="ctr" fontAlgn="ctr"/>
                      <a:r>
                        <a:rPr lang="en-US" sz="18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My residence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342062"/>
                  </a:ext>
                </a:extLst>
              </a:tr>
            </a:tbl>
          </a:graphicData>
        </a:graphic>
      </p:graphicFrame>
    </p:spTree>
    <p:extLst>
      <p:ext uri="{BB962C8B-B14F-4D97-AF65-F5344CB8AC3E}">
        <p14:creationId xmlns:p14="http://schemas.microsoft.com/office/powerpoint/2010/main" val="330185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5BD-CB11-438B-B415-4757AEEE949C}"/>
              </a:ext>
            </a:extLst>
          </p:cNvPr>
          <p:cNvSpPr>
            <a:spLocks noGrp="1"/>
          </p:cNvSpPr>
          <p:nvPr>
            <p:ph type="ctrTitle"/>
          </p:nvPr>
        </p:nvSpPr>
        <p:spPr>
          <a:xfrm>
            <a:off x="1524000" y="1158659"/>
            <a:ext cx="9144000" cy="775640"/>
          </a:xfrm>
        </p:spPr>
        <p:txBody>
          <a:bodyPr>
            <a:noAutofit/>
          </a:bodyPr>
          <a:lstStyle/>
          <a:p>
            <a:r>
              <a:rPr lang="en-US" sz="4000" b="1" dirty="0">
                <a:latin typeface="Calibri" panose="020F0502020204030204" pitchFamily="34" charset="0"/>
                <a:cs typeface="Calibri" panose="020F0502020204030204" pitchFamily="34" charset="0"/>
              </a:rPr>
              <a:t>Key</a:t>
            </a:r>
            <a:r>
              <a:rPr lang="en-US" sz="3600" b="1" dirty="0">
                <a:latin typeface="Calibri" panose="020F0502020204030204" pitchFamily="34" charset="0"/>
                <a:cs typeface="Calibri" panose="020F0502020204030204" pitchFamily="34" charset="0"/>
              </a:rPr>
              <a:t> Takeaways</a:t>
            </a:r>
          </a:p>
        </p:txBody>
      </p:sp>
      <p:sp>
        <p:nvSpPr>
          <p:cNvPr id="9" name="Slide Number Placeholder 8">
            <a:extLst>
              <a:ext uri="{FF2B5EF4-FFF2-40B4-BE49-F238E27FC236}">
                <a16:creationId xmlns:a16="http://schemas.microsoft.com/office/drawing/2014/main" id="{1B4AD794-B1B5-44F4-9308-E7D0E8E449E4}"/>
              </a:ext>
            </a:extLst>
          </p:cNvPr>
          <p:cNvSpPr>
            <a:spLocks noGrp="1"/>
          </p:cNvSpPr>
          <p:nvPr>
            <p:ph type="sldNum" sz="quarter" idx="12"/>
          </p:nvPr>
        </p:nvSpPr>
        <p:spPr/>
        <p:txBody>
          <a:bodyPr/>
          <a:lstStyle/>
          <a:p>
            <a:fld id="{1EFE298C-AE77-45E6-8C56-37B4214664DE}" type="slidenum">
              <a:rPr lang="en-US" smtClean="0"/>
              <a:pPr/>
              <a:t>9</a:t>
            </a:fld>
            <a:endParaRPr lang="en-US" dirty="0"/>
          </a:p>
        </p:txBody>
      </p:sp>
      <p:sp>
        <p:nvSpPr>
          <p:cNvPr id="5" name="Subtitle 4">
            <a:extLst>
              <a:ext uri="{FF2B5EF4-FFF2-40B4-BE49-F238E27FC236}">
                <a16:creationId xmlns:a16="http://schemas.microsoft.com/office/drawing/2014/main" id="{30FBAD5A-3E81-4159-8FC0-99D803246902}"/>
              </a:ext>
            </a:extLst>
          </p:cNvPr>
          <p:cNvSpPr>
            <a:spLocks noGrp="1"/>
          </p:cNvSpPr>
          <p:nvPr>
            <p:ph type="subTitle" idx="1"/>
          </p:nvPr>
        </p:nvSpPr>
        <p:spPr>
          <a:xfrm>
            <a:off x="838200" y="2429493"/>
            <a:ext cx="10515600" cy="2807049"/>
          </a:xfrm>
        </p:spPr>
        <p:txBody>
          <a:bodyPr>
            <a:noAutofit/>
          </a:bodyPr>
          <a:lstStyle/>
          <a:p>
            <a:pPr marL="914400" lvl="1" indent="-4572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Barriers identified were primarily in area south of SR-20 in residential areas </a:t>
            </a:r>
          </a:p>
          <a:p>
            <a:pPr marL="914400" lvl="1" indent="-4572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Narrative responses identified barriers in proximity to schools </a:t>
            </a:r>
          </a:p>
          <a:p>
            <a:pPr marL="914400" lvl="1" indent="-4572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State and Township intersection barriers identified by respondents on both surveys and virtual workshop</a:t>
            </a:r>
          </a:p>
        </p:txBody>
      </p:sp>
    </p:spTree>
    <p:extLst>
      <p:ext uri="{BB962C8B-B14F-4D97-AF65-F5344CB8AC3E}">
        <p14:creationId xmlns:p14="http://schemas.microsoft.com/office/powerpoint/2010/main" val="219937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w="38100">
          <a:noFill/>
        </a:ln>
      </a:spPr>
      <a:bodyPr wrap="square" rtlCol="0">
        <a:spAutoFit/>
      </a:bodyPr>
      <a:lstStyle>
        <a:defPPr algn="ctr">
          <a:defRPr sz="3000" b="1" dirty="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461</Words>
  <Application>Microsoft Office PowerPoint</Application>
  <PresentationFormat>Widescreen</PresentationFormat>
  <Paragraphs>157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ADA Advisory Group Meeting #2</vt:lpstr>
      <vt:lpstr>Agenda</vt:lpstr>
      <vt:lpstr>Virtual Workshop Debrief</vt:lpstr>
      <vt:lpstr>Online Surveys</vt:lpstr>
      <vt:lpstr>Public Outreach Barrier Locations map</vt:lpstr>
      <vt:lpstr>Public Outreach Barrier locations map with Fifty Foot TIP buffer. </vt:lpstr>
      <vt:lpstr>Top Priority Barrier Types – Ranked Comparison</vt:lpstr>
      <vt:lpstr>Top Priority Locations – Ranked Comparison</vt:lpstr>
      <vt:lpstr>Key Takeaways</vt:lpstr>
      <vt:lpstr> Current Activities</vt:lpstr>
      <vt:lpstr> Public Comments</vt:lpstr>
      <vt:lpstr> 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Barrier  Public Outreach Workshop</dc:title>
  <dc:creator>Jennifer Salemann</dc:creator>
  <cp:lastModifiedBy>Bill Chambers</cp:lastModifiedBy>
  <cp:revision>268</cp:revision>
  <cp:lastPrinted>2020-11-06T00:13:49Z</cp:lastPrinted>
  <dcterms:created xsi:type="dcterms:W3CDTF">2020-02-03T23:29:22Z</dcterms:created>
  <dcterms:modified xsi:type="dcterms:W3CDTF">2020-12-03T19:01:38Z</dcterms:modified>
</cp:coreProperties>
</file>